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5"/>
  </p:notesMasterIdLst>
  <p:sldIdLst>
    <p:sldId id="256" r:id="rId2"/>
    <p:sldId id="257" r:id="rId3"/>
    <p:sldId id="258" r:id="rId4"/>
    <p:sldId id="259" r:id="rId5"/>
    <p:sldId id="286" r:id="rId6"/>
    <p:sldId id="260" r:id="rId7"/>
    <p:sldId id="277" r:id="rId8"/>
    <p:sldId id="278" r:id="rId9"/>
    <p:sldId id="261" r:id="rId10"/>
    <p:sldId id="279" r:id="rId11"/>
    <p:sldId id="262" r:id="rId12"/>
    <p:sldId id="280" r:id="rId13"/>
    <p:sldId id="263" r:id="rId14"/>
    <p:sldId id="281" r:id="rId15"/>
    <p:sldId id="264" r:id="rId16"/>
    <p:sldId id="282" r:id="rId17"/>
    <p:sldId id="265" r:id="rId18"/>
    <p:sldId id="273" r:id="rId19"/>
    <p:sldId id="283" r:id="rId20"/>
    <p:sldId id="274" r:id="rId21"/>
    <p:sldId id="266" r:id="rId22"/>
    <p:sldId id="284" r:id="rId23"/>
    <p:sldId id="267" r:id="rId24"/>
    <p:sldId id="268" r:id="rId25"/>
    <p:sldId id="269" r:id="rId26"/>
    <p:sldId id="285" r:id="rId27"/>
    <p:sldId id="272" r:id="rId28"/>
    <p:sldId id="275" r:id="rId29"/>
    <p:sldId id="276" r:id="rId30"/>
    <p:sldId id="287" r:id="rId31"/>
    <p:sldId id="288" r:id="rId32"/>
    <p:sldId id="270" r:id="rId33"/>
    <p:sldId id="289" r:id="rId34"/>
  </p:sldIdLst>
  <p:sldSz cx="9144000" cy="6858000" type="screen4x3"/>
  <p:notesSz cx="6797675"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1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E2E6BDEC-EB6E-43B9-BE47-08C8B1B6E02F}" type="datetimeFigureOut">
              <a:rPr lang="tr-TR" smtClean="0"/>
              <a:pPr/>
              <a:t>28.12.2023</a:t>
            </a:fld>
            <a:endParaRPr lang="tr-TR"/>
          </a:p>
        </p:txBody>
      </p:sp>
      <p:sp>
        <p:nvSpPr>
          <p:cNvPr id="4" name="3 Slayt Görüntüsü Yer Tutucusu"/>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811266E-93CF-4A33-928C-5F177AF96E7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CD23D1A-DE36-4A38-A235-E6A41D7EA718}" type="datetimeFigureOut">
              <a:rPr lang="tr-TR" smtClean="0"/>
              <a:pPr/>
              <a:t>28.12.2023</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EF929640-3B41-47E9-B1CB-A67A6FA03F79}"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CD23D1A-DE36-4A38-A235-E6A41D7EA718}" type="datetimeFigureOut">
              <a:rPr lang="tr-TR" smtClean="0"/>
              <a:pPr/>
              <a:t>28.12.2023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F929640-3B41-47E9-B1CB-A67A6FA03F7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CD23D1A-DE36-4A38-A235-E6A41D7EA718}" type="datetimeFigureOut">
              <a:rPr lang="tr-TR" smtClean="0"/>
              <a:pPr/>
              <a:t>28.12.2023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F929640-3B41-47E9-B1CB-A67A6FA03F7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CD23D1A-DE36-4A38-A235-E6A41D7EA718}" type="datetimeFigureOut">
              <a:rPr lang="tr-TR" smtClean="0"/>
              <a:pPr/>
              <a:t>28.12.2023</a:t>
            </a:fld>
            <a:endParaRPr lang="tr-TR"/>
          </a:p>
        </p:txBody>
      </p:sp>
      <p:sp>
        <p:nvSpPr>
          <p:cNvPr id="9" name="8 Slayt Numarası Yer Tutucusu"/>
          <p:cNvSpPr>
            <a:spLocks noGrp="1"/>
          </p:cNvSpPr>
          <p:nvPr>
            <p:ph type="sldNum" sz="quarter" idx="15"/>
          </p:nvPr>
        </p:nvSpPr>
        <p:spPr/>
        <p:txBody>
          <a:bodyPr rtlCol="0"/>
          <a:lstStyle/>
          <a:p>
            <a:fld id="{EF929640-3B41-47E9-B1CB-A67A6FA03F79}"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CD23D1A-DE36-4A38-A235-E6A41D7EA718}" type="datetimeFigureOut">
              <a:rPr lang="tr-TR" smtClean="0"/>
              <a:pPr/>
              <a:t>28.12.2023</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EF929640-3B41-47E9-B1CB-A67A6FA03F79}"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CD23D1A-DE36-4A38-A235-E6A41D7EA718}" type="datetimeFigureOut">
              <a:rPr lang="tr-TR" smtClean="0"/>
              <a:pPr/>
              <a:t>28.12.2023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F929640-3B41-47E9-B1CB-A67A6FA03F79}"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CD23D1A-DE36-4A38-A235-E6A41D7EA718}" type="datetimeFigureOut">
              <a:rPr lang="tr-TR" smtClean="0"/>
              <a:pPr/>
              <a:t>28.12.2023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F929640-3B41-47E9-B1CB-A67A6FA03F79}"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CD23D1A-DE36-4A38-A235-E6A41D7EA718}" type="datetimeFigureOut">
              <a:rPr lang="tr-TR" smtClean="0"/>
              <a:pPr/>
              <a:t>28.12.2023</a:t>
            </a:fld>
            <a:endParaRPr lang="tr-TR"/>
          </a:p>
        </p:txBody>
      </p:sp>
      <p:sp>
        <p:nvSpPr>
          <p:cNvPr id="7" name="6 Slayt Numarası Yer Tutucusu"/>
          <p:cNvSpPr>
            <a:spLocks noGrp="1"/>
          </p:cNvSpPr>
          <p:nvPr>
            <p:ph type="sldNum" sz="quarter" idx="11"/>
          </p:nvPr>
        </p:nvSpPr>
        <p:spPr/>
        <p:txBody>
          <a:bodyPr rtlCol="0"/>
          <a:lstStyle/>
          <a:p>
            <a:fld id="{EF929640-3B41-47E9-B1CB-A67A6FA03F79}"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CD23D1A-DE36-4A38-A235-E6A41D7EA718}" type="datetimeFigureOut">
              <a:rPr lang="tr-TR" smtClean="0"/>
              <a:pPr/>
              <a:t>28.12.2023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F929640-3B41-47E9-B1CB-A67A6FA03F7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CD23D1A-DE36-4A38-A235-E6A41D7EA718}" type="datetimeFigureOut">
              <a:rPr lang="tr-TR" smtClean="0"/>
              <a:pPr/>
              <a:t>28.12.2023</a:t>
            </a:fld>
            <a:endParaRPr lang="tr-TR"/>
          </a:p>
        </p:txBody>
      </p:sp>
      <p:sp>
        <p:nvSpPr>
          <p:cNvPr id="22" name="21 Slayt Numarası Yer Tutucusu"/>
          <p:cNvSpPr>
            <a:spLocks noGrp="1"/>
          </p:cNvSpPr>
          <p:nvPr>
            <p:ph type="sldNum" sz="quarter" idx="15"/>
          </p:nvPr>
        </p:nvSpPr>
        <p:spPr/>
        <p:txBody>
          <a:bodyPr rtlCol="0"/>
          <a:lstStyle/>
          <a:p>
            <a:fld id="{EF929640-3B41-47E9-B1CB-A67A6FA03F79}"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CD23D1A-DE36-4A38-A235-E6A41D7EA718}" type="datetimeFigureOut">
              <a:rPr lang="tr-TR" smtClean="0"/>
              <a:pPr/>
              <a:t>28.12.2023</a:t>
            </a:fld>
            <a:endParaRPr lang="tr-TR"/>
          </a:p>
        </p:txBody>
      </p:sp>
      <p:sp>
        <p:nvSpPr>
          <p:cNvPr id="18" name="17 Slayt Numarası Yer Tutucusu"/>
          <p:cNvSpPr>
            <a:spLocks noGrp="1"/>
          </p:cNvSpPr>
          <p:nvPr>
            <p:ph type="sldNum" sz="quarter" idx="11"/>
          </p:nvPr>
        </p:nvSpPr>
        <p:spPr/>
        <p:txBody>
          <a:bodyPr rtlCol="0"/>
          <a:lstStyle/>
          <a:p>
            <a:fld id="{EF929640-3B41-47E9-B1CB-A67A6FA03F79}"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CD23D1A-DE36-4A38-A235-E6A41D7EA718}" type="datetimeFigureOut">
              <a:rPr lang="tr-TR" smtClean="0"/>
              <a:pPr/>
              <a:t>28.12.2023</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F929640-3B41-47E9-B1CB-A67A6FA03F7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357422" y="1571612"/>
            <a:ext cx="6215106" cy="2714644"/>
          </a:xfrm>
        </p:spPr>
        <p:txBody>
          <a:bodyPr>
            <a:noAutofit/>
          </a:bodyPr>
          <a:lstStyle/>
          <a:p>
            <a:endParaRPr lang="tr-TR" sz="4400" dirty="0"/>
          </a:p>
        </p:txBody>
      </p:sp>
      <p:sp>
        <p:nvSpPr>
          <p:cNvPr id="3" name="2 Alt Başlık"/>
          <p:cNvSpPr>
            <a:spLocks noGrp="1"/>
          </p:cNvSpPr>
          <p:nvPr>
            <p:ph type="subTitle" idx="1"/>
          </p:nvPr>
        </p:nvSpPr>
        <p:spPr/>
        <p:txBody>
          <a:bodyPr>
            <a:normAutofit lnSpcReduction="10000"/>
          </a:bodyPr>
          <a:lstStyle/>
          <a:p>
            <a:r>
              <a:rPr lang="tr-TR" dirty="0" smtClean="0"/>
              <a:t>          </a:t>
            </a:r>
          </a:p>
          <a:p>
            <a:pPr algn="ctr"/>
            <a:r>
              <a:rPr lang="tr-TR" dirty="0" smtClean="0"/>
              <a:t>  </a:t>
            </a:r>
            <a:r>
              <a:rPr lang="tr-TR" sz="3200" dirty="0" smtClean="0"/>
              <a:t>YÜCETEPE İLKOKULU REHBERLİK SERVİSİ</a:t>
            </a:r>
            <a:endParaRPr lang="tr-TR" sz="3200" dirty="0"/>
          </a:p>
        </p:txBody>
      </p:sp>
      <p:pic>
        <p:nvPicPr>
          <p:cNvPr id="4098" name="Picture 2" descr="G:\OLUMLU_DAVRANI_GELTRME.jpg"/>
          <p:cNvPicPr>
            <a:picLocks noChangeAspect="1" noChangeArrowheads="1"/>
          </p:cNvPicPr>
          <p:nvPr/>
        </p:nvPicPr>
        <p:blipFill>
          <a:blip r:embed="rId2"/>
          <a:srcRect/>
          <a:stretch>
            <a:fillRect/>
          </a:stretch>
        </p:blipFill>
        <p:spPr bwMode="auto">
          <a:xfrm>
            <a:off x="2357422" y="642919"/>
            <a:ext cx="6429420" cy="45094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82594"/>
          </a:xfrm>
        </p:spPr>
        <p:txBody>
          <a:bodyPr/>
          <a:lstStyle/>
          <a:p>
            <a:endParaRPr lang="tr-TR" dirty="0"/>
          </a:p>
        </p:txBody>
      </p:sp>
      <p:sp>
        <p:nvSpPr>
          <p:cNvPr id="3" name="2 İçerik Yer Tutucusu"/>
          <p:cNvSpPr>
            <a:spLocks noGrp="1"/>
          </p:cNvSpPr>
          <p:nvPr>
            <p:ph sz="quarter" idx="1"/>
          </p:nvPr>
        </p:nvSpPr>
        <p:spPr>
          <a:xfrm>
            <a:off x="642910" y="857232"/>
            <a:ext cx="7358114" cy="5616720"/>
          </a:xfrm>
        </p:spPr>
        <p:txBody>
          <a:bodyPr/>
          <a:lstStyle/>
          <a:p>
            <a:r>
              <a:rPr lang="tr-TR" dirty="0" smtClean="0"/>
              <a:t>Gördüğünüz gibi çocuklarınızın bir çok olumlu özelliği bulunmakta.Bunları hatırlamak ve çocuklarınıza zaman zaman ifade etmek ilişkinizi olumlu etkiler,çocuğunuzun gelişimine katkıda bulunur.</a:t>
            </a:r>
            <a:endParaRPr lang="tr-TR" dirty="0"/>
          </a:p>
        </p:txBody>
      </p:sp>
      <p:pic>
        <p:nvPicPr>
          <p:cNvPr id="4" name="Picture 4" descr="C:\Users\AHMET\Desktop\SUNULAR\olumlu davranış\Foto\images (2).jpeg"/>
          <p:cNvPicPr>
            <a:picLocks noChangeAspect="1" noChangeArrowheads="1"/>
          </p:cNvPicPr>
          <p:nvPr/>
        </p:nvPicPr>
        <p:blipFill>
          <a:blip r:embed="rId2"/>
          <a:srcRect/>
          <a:stretch>
            <a:fillRect/>
          </a:stretch>
        </p:blipFill>
        <p:spPr bwMode="auto">
          <a:xfrm>
            <a:off x="2857488" y="3071810"/>
            <a:ext cx="4786346" cy="329217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939784"/>
          </a:xfrm>
        </p:spPr>
        <p:txBody>
          <a:bodyPr>
            <a:normAutofit fontScale="90000"/>
          </a:bodyPr>
          <a:lstStyle/>
          <a:p>
            <a:r>
              <a:rPr lang="tr-TR" dirty="0" smtClean="0"/>
              <a:t>Örnek olmak,önleyici açıklamalar yapmak ve ortam hazırlamak</a:t>
            </a:r>
            <a:endParaRPr lang="tr-TR" dirty="0"/>
          </a:p>
        </p:txBody>
      </p:sp>
      <p:sp>
        <p:nvSpPr>
          <p:cNvPr id="3" name="2 İçerik Yer Tutucusu"/>
          <p:cNvSpPr>
            <a:spLocks noGrp="1"/>
          </p:cNvSpPr>
          <p:nvPr>
            <p:ph sz="quarter" idx="1"/>
          </p:nvPr>
        </p:nvSpPr>
        <p:spPr>
          <a:xfrm>
            <a:off x="457200" y="1500174"/>
            <a:ext cx="7467600" cy="4973778"/>
          </a:xfrm>
        </p:spPr>
        <p:txBody>
          <a:bodyPr>
            <a:normAutofit/>
          </a:bodyPr>
          <a:lstStyle/>
          <a:p>
            <a:r>
              <a:rPr lang="tr-TR" dirty="0" smtClean="0"/>
              <a:t>Daha önce belirttiğiniz özellikler dışında çocuklarınızın hangi davranışlara ve hangi kişilik özelliklerine sahip olmasını istersiniz?</a:t>
            </a:r>
          </a:p>
          <a:p>
            <a:r>
              <a:rPr lang="tr-TR" dirty="0" smtClean="0"/>
              <a:t>Çocuklarımızın çalışkan,temiz,güzel konuşan,kendine güvenen,sağlıklı,spor yapan,dürüst,düzenli olmak….. gibi bir çok özelliğe sahip olmalarını istiyoruz</a:t>
            </a:r>
          </a:p>
        </p:txBody>
      </p:sp>
      <p:pic>
        <p:nvPicPr>
          <p:cNvPr id="4" name="Picture 2" descr="C:\Users\AHMET\Desktop\SUNULAR\olumlu davranış\Foto\images (35).jpeg"/>
          <p:cNvPicPr>
            <a:picLocks noChangeAspect="1" noChangeArrowheads="1"/>
          </p:cNvPicPr>
          <p:nvPr/>
        </p:nvPicPr>
        <p:blipFill>
          <a:blip r:embed="rId2"/>
          <a:srcRect/>
          <a:stretch>
            <a:fillRect/>
          </a:stretch>
        </p:blipFill>
        <p:spPr bwMode="auto">
          <a:xfrm>
            <a:off x="1357290" y="4395801"/>
            <a:ext cx="5786479" cy="214754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53966"/>
          </a:xfrm>
        </p:spPr>
        <p:txBody>
          <a:bodyPr>
            <a:normAutofit fontScale="90000"/>
          </a:bodyPr>
          <a:lstStyle/>
          <a:p>
            <a:endParaRPr lang="tr-TR" dirty="0"/>
          </a:p>
        </p:txBody>
      </p:sp>
      <p:sp>
        <p:nvSpPr>
          <p:cNvPr id="3" name="2 İçerik Yer Tutucusu"/>
          <p:cNvSpPr>
            <a:spLocks noGrp="1"/>
          </p:cNvSpPr>
          <p:nvPr>
            <p:ph sz="quarter" idx="1"/>
          </p:nvPr>
        </p:nvSpPr>
        <p:spPr>
          <a:xfrm>
            <a:off x="457200" y="642918"/>
            <a:ext cx="8329642" cy="5429288"/>
          </a:xfrm>
        </p:spPr>
        <p:txBody>
          <a:bodyPr>
            <a:normAutofit/>
          </a:bodyPr>
          <a:lstStyle/>
          <a:p>
            <a:r>
              <a:rPr lang="tr-TR" b="1" dirty="0" smtClean="0"/>
              <a:t>Peki çocuklarımızın bu özelliklere sahip olmaları için anne ve baba olarak bizler neler yapmalıyız?</a:t>
            </a:r>
          </a:p>
          <a:p>
            <a:r>
              <a:rPr lang="tr-TR" dirty="0" smtClean="0"/>
              <a:t>Çocukların öğrenmesi konusunda şu kural oldukça önemlidir.</a:t>
            </a:r>
            <a:r>
              <a:rPr lang="tr-TR" b="1" dirty="0" smtClean="0"/>
              <a:t>”Çocuklar görür ve yapar” </a:t>
            </a:r>
            <a:r>
              <a:rPr lang="tr-TR" dirty="0" smtClean="0"/>
              <a:t>Çocuklar çok iyi gözlemcidirler.Anne babalarını ve </a:t>
            </a:r>
            <a:r>
              <a:rPr lang="tr-TR" dirty="0" err="1" smtClean="0"/>
              <a:t>öğretmenlerini,çevresindekileri</a:t>
            </a:r>
            <a:r>
              <a:rPr lang="tr-TR" dirty="0" smtClean="0"/>
              <a:t> </a:t>
            </a:r>
            <a:r>
              <a:rPr lang="tr-TR" dirty="0" smtClean="0"/>
              <a:t>gözler ve bu gözlemleri sonucunda neyi yapacaklarını veya yapamayacaklarını öğrenirler.</a:t>
            </a:r>
          </a:p>
          <a:p>
            <a:endParaRPr lang="tr-TR" dirty="0"/>
          </a:p>
        </p:txBody>
      </p:sp>
      <p:pic>
        <p:nvPicPr>
          <p:cNvPr id="6" name="Picture 3"/>
          <p:cNvPicPr>
            <a:picLocks noChangeAspect="1" noChangeArrowheads="1"/>
          </p:cNvPicPr>
          <p:nvPr/>
        </p:nvPicPr>
        <p:blipFill>
          <a:blip r:embed="rId2"/>
          <a:srcRect/>
          <a:stretch>
            <a:fillRect/>
          </a:stretch>
        </p:blipFill>
        <p:spPr bwMode="auto">
          <a:xfrm>
            <a:off x="2643174" y="3790388"/>
            <a:ext cx="3214710" cy="220611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11156"/>
          </a:xfrm>
        </p:spPr>
        <p:txBody>
          <a:bodyPr>
            <a:normAutofit fontScale="90000"/>
          </a:bodyPr>
          <a:lstStyle/>
          <a:p>
            <a:r>
              <a:rPr lang="tr-TR" dirty="0" smtClean="0"/>
              <a:t>Örnek olmak</a:t>
            </a:r>
            <a:endParaRPr lang="tr-TR" dirty="0"/>
          </a:p>
        </p:txBody>
      </p:sp>
      <p:sp>
        <p:nvSpPr>
          <p:cNvPr id="3" name="2 İçerik Yer Tutucusu"/>
          <p:cNvSpPr>
            <a:spLocks noGrp="1"/>
          </p:cNvSpPr>
          <p:nvPr>
            <p:ph sz="quarter" idx="1"/>
          </p:nvPr>
        </p:nvSpPr>
        <p:spPr>
          <a:xfrm>
            <a:off x="457200" y="1142984"/>
            <a:ext cx="7467600" cy="5330968"/>
          </a:xfrm>
        </p:spPr>
        <p:txBody>
          <a:bodyPr/>
          <a:lstStyle/>
          <a:p>
            <a:r>
              <a:rPr lang="tr-TR" dirty="0" smtClean="0"/>
              <a:t>Çocuğunuzun gösterdiği olumsuz davranışları düşünün.Sonra acaba sizin , ailenizden  veya yakın çevresindeki birinin bu davranışları gösterip göstermediğini düşünelim.Çocuklar olumlu davranışlar gibi olumsuz davranışları da örnek alırlar.”</a:t>
            </a:r>
            <a:r>
              <a:rPr lang="tr-TR" b="1" dirty="0" smtClean="0"/>
              <a:t>Çocuklar görür ve yapar ”</a:t>
            </a:r>
            <a:endParaRPr lang="tr-TR" dirty="0"/>
          </a:p>
        </p:txBody>
      </p:sp>
      <p:pic>
        <p:nvPicPr>
          <p:cNvPr id="4" name="Picture 2" descr="C:\Users\AHMET\Desktop\SUNULAR\olumlu davranış\Foto\images (34).jpeg"/>
          <p:cNvPicPr>
            <a:picLocks noChangeAspect="1" noChangeArrowheads="1"/>
          </p:cNvPicPr>
          <p:nvPr/>
        </p:nvPicPr>
        <p:blipFill>
          <a:blip r:embed="rId2"/>
          <a:srcRect/>
          <a:stretch>
            <a:fillRect/>
          </a:stretch>
        </p:blipFill>
        <p:spPr bwMode="auto">
          <a:xfrm>
            <a:off x="2143108" y="3643314"/>
            <a:ext cx="4000528" cy="250033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274638"/>
            <a:ext cx="6496072" cy="368280"/>
          </a:xfrm>
        </p:spPr>
        <p:txBody>
          <a:bodyPr>
            <a:normAutofit fontScale="90000"/>
          </a:bodyPr>
          <a:lstStyle/>
          <a:p>
            <a:r>
              <a:rPr lang="tr-TR" dirty="0" smtClean="0"/>
              <a:t>Örnek olmak</a:t>
            </a:r>
            <a:endParaRPr lang="tr-TR" dirty="0"/>
          </a:p>
        </p:txBody>
      </p:sp>
      <p:sp>
        <p:nvSpPr>
          <p:cNvPr id="3" name="2 İçerik Yer Tutucusu"/>
          <p:cNvSpPr>
            <a:spLocks noGrp="1"/>
          </p:cNvSpPr>
          <p:nvPr>
            <p:ph sz="quarter" idx="1"/>
          </p:nvPr>
        </p:nvSpPr>
        <p:spPr>
          <a:xfrm>
            <a:off x="500034" y="642918"/>
            <a:ext cx="8072494" cy="5831034"/>
          </a:xfrm>
        </p:spPr>
        <p:txBody>
          <a:bodyPr/>
          <a:lstStyle/>
          <a:p>
            <a:r>
              <a:rPr lang="tr-TR" b="1" dirty="0" smtClean="0"/>
              <a:t>Bu nedenle sizin çocuğa ne söylediğinizden çok ne yaptığınız önemlidir.</a:t>
            </a:r>
            <a:r>
              <a:rPr lang="tr-TR" dirty="0" smtClean="0"/>
              <a:t>Eğer siz bağırarak konuşuyorsanız çocuğunuzun da öğreneceği bağırarak konuşmak olacaktır.Siz bazı kişilerle alay ediyorsanız ve çocuğunuza insanlarla alay etmemesi gerektiğini söylüyorsanız,çocuğunuzun dikkat edeceğine söylediğiniz değil ne yaptığınız olacaktır.Yani</a:t>
            </a:r>
            <a:r>
              <a:rPr lang="tr-TR" b="1" dirty="0" smtClean="0"/>
              <a:t>” Çocuklar görür ve yapar”</a:t>
            </a:r>
            <a:endParaRPr lang="tr-TR" dirty="0"/>
          </a:p>
        </p:txBody>
      </p:sp>
      <p:pic>
        <p:nvPicPr>
          <p:cNvPr id="4" name="Picture 2" descr="C:\Users\AHMET\Desktop\SUNULAR\olumlu davranış\Foto\images (12).jpeg"/>
          <p:cNvPicPr>
            <a:picLocks noChangeAspect="1" noChangeArrowheads="1"/>
          </p:cNvPicPr>
          <p:nvPr/>
        </p:nvPicPr>
        <p:blipFill>
          <a:blip r:embed="rId2"/>
          <a:srcRect/>
          <a:stretch>
            <a:fillRect/>
          </a:stretch>
        </p:blipFill>
        <p:spPr bwMode="auto">
          <a:xfrm>
            <a:off x="2857488" y="3857628"/>
            <a:ext cx="3643338" cy="261939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7422" y="274638"/>
            <a:ext cx="5567378" cy="511156"/>
          </a:xfrm>
        </p:spPr>
        <p:txBody>
          <a:bodyPr>
            <a:normAutofit fontScale="90000"/>
          </a:bodyPr>
          <a:lstStyle/>
          <a:p>
            <a:r>
              <a:rPr lang="tr-TR" dirty="0" smtClean="0"/>
              <a:t>Örnek olmak</a:t>
            </a:r>
            <a:endParaRPr lang="tr-TR" dirty="0"/>
          </a:p>
        </p:txBody>
      </p:sp>
      <p:sp>
        <p:nvSpPr>
          <p:cNvPr id="3" name="İçerik Yer Tutucusu 2"/>
          <p:cNvSpPr>
            <a:spLocks noGrp="1"/>
          </p:cNvSpPr>
          <p:nvPr>
            <p:ph sz="quarter" idx="1"/>
          </p:nvPr>
        </p:nvSpPr>
        <p:spPr>
          <a:xfrm>
            <a:off x="457200" y="836712"/>
            <a:ext cx="8258204" cy="5648391"/>
          </a:xfrm>
        </p:spPr>
        <p:txBody>
          <a:bodyPr>
            <a:normAutofit/>
          </a:bodyPr>
          <a:lstStyle/>
          <a:p>
            <a:r>
              <a:rPr lang="tr-TR" dirty="0" smtClean="0"/>
              <a:t>Çocuğunuzda hoşunuza gitmeyen bir davranışı nasıl azaltabilirsiniz? Bu konuda ona nasıl örnek olabilirsiniz?</a:t>
            </a:r>
          </a:p>
          <a:p>
            <a:r>
              <a:rPr lang="tr-TR" dirty="0" smtClean="0"/>
              <a:t>Örneğin, çocuğunun daha az televizyon seyredip daha çok kitap okumasını isteyen bir anne baba kendisi de daha az TV seyredip, daha çok kitap okumalıdır. Çocuğunun kibar davranmasını isteyen bir anne baba, çocuğuna ve başka insanlara kibar davranmalıdır. </a:t>
            </a:r>
            <a:endParaRPr lang="tr-TR" dirty="0"/>
          </a:p>
        </p:txBody>
      </p:sp>
      <p:pic>
        <p:nvPicPr>
          <p:cNvPr id="4" name="Picture 3"/>
          <p:cNvPicPr>
            <a:picLocks noChangeAspect="1" noChangeArrowheads="1"/>
          </p:cNvPicPr>
          <p:nvPr/>
        </p:nvPicPr>
        <p:blipFill>
          <a:blip r:embed="rId2"/>
          <a:srcRect/>
          <a:stretch>
            <a:fillRect/>
          </a:stretch>
        </p:blipFill>
        <p:spPr bwMode="auto">
          <a:xfrm>
            <a:off x="3143240" y="4071942"/>
            <a:ext cx="3643338" cy="2143140"/>
          </a:xfrm>
          <a:prstGeom prst="rect">
            <a:avLst/>
          </a:prstGeom>
          <a:noFill/>
          <a:ln w="9525">
            <a:noFill/>
            <a:miter lim="800000"/>
            <a:headEnd/>
            <a:tailEnd/>
          </a:ln>
          <a:effectLst/>
        </p:spPr>
      </p:pic>
    </p:spTree>
    <p:extLst>
      <p:ext uri="{BB962C8B-B14F-4D97-AF65-F5344CB8AC3E}">
        <p14:creationId xmlns:p14="http://schemas.microsoft.com/office/powerpoint/2010/main" val="73380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 olmak</a:t>
            </a:r>
            <a:endParaRPr lang="tr-TR" dirty="0"/>
          </a:p>
        </p:txBody>
      </p:sp>
      <p:sp>
        <p:nvSpPr>
          <p:cNvPr id="3" name="2 İçerik Yer Tutucusu"/>
          <p:cNvSpPr>
            <a:spLocks noGrp="1"/>
          </p:cNvSpPr>
          <p:nvPr>
            <p:ph sz="quarter" idx="1"/>
          </p:nvPr>
        </p:nvSpPr>
        <p:spPr/>
        <p:txBody>
          <a:bodyPr/>
          <a:lstStyle/>
          <a:p>
            <a:r>
              <a:rPr lang="tr-TR" dirty="0" smtClean="0"/>
              <a:t>Örnek olmak konusunda dikkat edilmesi gereken hususlar vardır:</a:t>
            </a:r>
          </a:p>
          <a:p>
            <a:r>
              <a:rPr lang="tr-TR" dirty="0" smtClean="0"/>
              <a:t>Evde konulan kurallara anne babanın da uyması gerekir.</a:t>
            </a:r>
          </a:p>
          <a:p>
            <a:r>
              <a:rPr lang="tr-TR" dirty="0" smtClean="0"/>
              <a:t>Siz de ona ya da çevrenizdekilere verdiğiniz sözleri tutmalısınız.</a:t>
            </a:r>
          </a:p>
          <a:p>
            <a:r>
              <a:rPr lang="tr-TR" dirty="0" smtClean="0"/>
              <a:t>Çocuk, başkaları ile olan ilişkinizden de model alır. Başkalarına nasıl davrandığımız onlarla nasıl bir ilişki kurduğumuzda onlar için model olmaktadır.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Önleyici açıklamalar yapmak</a:t>
            </a:r>
            <a:endParaRPr lang="tr-TR" dirty="0"/>
          </a:p>
        </p:txBody>
      </p:sp>
      <p:sp>
        <p:nvSpPr>
          <p:cNvPr id="3" name="İçerik Yer Tutucusu 2"/>
          <p:cNvSpPr>
            <a:spLocks noGrp="1"/>
          </p:cNvSpPr>
          <p:nvPr>
            <p:ph sz="quarter" idx="1"/>
          </p:nvPr>
        </p:nvSpPr>
        <p:spPr/>
        <p:txBody>
          <a:bodyPr>
            <a:normAutofit/>
          </a:bodyPr>
          <a:lstStyle/>
          <a:p>
            <a:r>
              <a:rPr lang="tr-TR" dirty="0" smtClean="0"/>
              <a:t>Çocukta istediğimiz davranışları geliştirmenin bir başka yöntemi ise önleyici açıklamalar yapmaktır.</a:t>
            </a:r>
          </a:p>
          <a:p>
            <a:r>
              <a:rPr lang="tr-TR" dirty="0" smtClean="0"/>
              <a:t>Örneğin çocuğunuz ödevlerini hep son dakikada yapmaktadır. Bu nedenle de ödevleri eksik ve özensizdir. Bunun yanı sıra ödevlerini son dakikaya bıraktığından dolayı yetiştirmek için evde bir telaş ve gerginlik olmaktadır. Çocuğunuzun bu davranışını geliştirmesi için ne yaparsınız?</a:t>
            </a:r>
          </a:p>
        </p:txBody>
      </p:sp>
    </p:spTree>
    <p:extLst>
      <p:ext uri="{BB962C8B-B14F-4D97-AF65-F5344CB8AC3E}">
        <p14:creationId xmlns:p14="http://schemas.microsoft.com/office/powerpoint/2010/main" val="220716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368280"/>
          </a:xfrm>
        </p:spPr>
        <p:txBody>
          <a:bodyPr>
            <a:normAutofit fontScale="90000"/>
          </a:bodyPr>
          <a:lstStyle/>
          <a:p>
            <a:r>
              <a:rPr lang="tr-TR" b="1" dirty="0" smtClean="0"/>
              <a:t>Önleyici Açıklamalar</a:t>
            </a:r>
            <a:endParaRPr lang="tr-TR" dirty="0"/>
          </a:p>
        </p:txBody>
      </p:sp>
      <p:sp>
        <p:nvSpPr>
          <p:cNvPr id="3" name="2 İçerik Yer Tutucusu"/>
          <p:cNvSpPr>
            <a:spLocks noGrp="1"/>
          </p:cNvSpPr>
          <p:nvPr>
            <p:ph sz="quarter" idx="1"/>
          </p:nvPr>
        </p:nvSpPr>
        <p:spPr>
          <a:xfrm>
            <a:off x="500034" y="785794"/>
            <a:ext cx="7572428" cy="5802446"/>
          </a:xfrm>
        </p:spPr>
        <p:txBody>
          <a:bodyPr>
            <a:normAutofit/>
          </a:bodyPr>
          <a:lstStyle/>
          <a:p>
            <a:r>
              <a:rPr lang="tr-TR" dirty="0" smtClean="0"/>
              <a:t>Bu durumda uygulanacak yöntemlerden biri; </a:t>
            </a:r>
            <a:r>
              <a:rPr lang="tr-TR" dirty="0" smtClean="0"/>
              <a:t>Önleyici açıklama yapmaktır</a:t>
            </a:r>
            <a:r>
              <a:rPr lang="tr-TR" dirty="0" smtClean="0"/>
              <a:t>. Önleyici açıklama çocuk bir davranışı yapmadan önce anne/babanın çocuğa davranışı istemediğini açıkça belirtmesi ve ne istediğini anlatmasıdır. </a:t>
            </a:r>
          </a:p>
          <a:p>
            <a:r>
              <a:rPr lang="tr-TR" dirty="0" smtClean="0"/>
              <a:t>Bunu yapabilmek için çocuğunuzun hangi davranışlarını kabul edip hangilerini etmeyeceğinizi bilmeniz önemlidir.</a:t>
            </a:r>
          </a:p>
          <a:p>
            <a:r>
              <a:rPr lang="tr-TR" dirty="0" smtClean="0"/>
              <a:t> Anne babanın önleyici açıklamaları sayesinde pek çok istenmeyen daha ortaya çıkmadan önlenebilir. Ayrıca çocuk gereksiz yere azarlanmaz ve ilişki bozulmaz.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439718"/>
          </a:xfrm>
        </p:spPr>
        <p:txBody>
          <a:bodyPr>
            <a:normAutofit fontScale="90000"/>
          </a:bodyPr>
          <a:lstStyle/>
          <a:p>
            <a:endParaRPr lang="tr-TR" dirty="0"/>
          </a:p>
        </p:txBody>
      </p:sp>
      <p:sp>
        <p:nvSpPr>
          <p:cNvPr id="3" name="2 İçerik Yer Tutucusu"/>
          <p:cNvSpPr>
            <a:spLocks noGrp="1"/>
          </p:cNvSpPr>
          <p:nvPr>
            <p:ph sz="quarter" idx="1"/>
          </p:nvPr>
        </p:nvSpPr>
        <p:spPr>
          <a:xfrm>
            <a:off x="457200" y="857232"/>
            <a:ext cx="7543824" cy="5616720"/>
          </a:xfrm>
        </p:spPr>
        <p:txBody>
          <a:bodyPr/>
          <a:lstStyle/>
          <a:p>
            <a:r>
              <a:rPr lang="tr-TR" dirty="0" smtClean="0"/>
              <a:t>Önleyici açıklamalar yaparken beklentinizi açık net bir şekilde ifade etmeniz gerekir. </a:t>
            </a:r>
          </a:p>
          <a:p>
            <a:r>
              <a:rPr lang="tr-TR" dirty="0" smtClean="0"/>
              <a:t>Ayrıca çocuğa sadece neyi yapmaması gerektiğini değil neyi yapmasını istediğinizi de söylemelisiniz. Ortalığı dağıtmayın </a:t>
            </a:r>
            <a:r>
              <a:rPr lang="tr-TR" dirty="0" smtClean="0"/>
              <a:t>yerine, </a:t>
            </a:r>
            <a:r>
              <a:rPr lang="tr-TR" dirty="0" smtClean="0"/>
              <a:t>oyun oynadıktan sonra oyuncaklarını, eşyalarını yerine kaldırmanı istiyorum gibi..</a:t>
            </a:r>
            <a:endParaRPr lang="tr-TR" dirty="0"/>
          </a:p>
        </p:txBody>
      </p:sp>
      <p:pic>
        <p:nvPicPr>
          <p:cNvPr id="4" name="Picture 2" descr="C:\Users\AHMET\Desktop\SUNULAR\Foto\e\indir.jpeg"/>
          <p:cNvPicPr>
            <a:picLocks noChangeAspect="1" noChangeArrowheads="1"/>
          </p:cNvPicPr>
          <p:nvPr/>
        </p:nvPicPr>
        <p:blipFill>
          <a:blip r:embed="rId2"/>
          <a:srcRect/>
          <a:stretch>
            <a:fillRect/>
          </a:stretch>
        </p:blipFill>
        <p:spPr bwMode="auto">
          <a:xfrm>
            <a:off x="4786314" y="3429000"/>
            <a:ext cx="3214710" cy="25193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928670"/>
            <a:ext cx="3357586" cy="928694"/>
          </a:xfrm>
        </p:spPr>
        <p:txBody>
          <a:bodyPr>
            <a:normAutofit fontScale="90000"/>
          </a:bodyPr>
          <a:lstStyle/>
          <a:p>
            <a:r>
              <a:rPr lang="tr-TR" dirty="0" smtClean="0"/>
              <a:t>AİLE  SİSTEMİ  VE    ÇOCUK</a:t>
            </a:r>
            <a:endParaRPr lang="tr-TR" dirty="0"/>
          </a:p>
        </p:txBody>
      </p:sp>
      <p:sp>
        <p:nvSpPr>
          <p:cNvPr id="3" name="2 İçerik Yer Tutucusu"/>
          <p:cNvSpPr>
            <a:spLocks noGrp="1"/>
          </p:cNvSpPr>
          <p:nvPr>
            <p:ph sz="quarter" idx="1"/>
          </p:nvPr>
        </p:nvSpPr>
        <p:spPr>
          <a:xfrm>
            <a:off x="457200" y="2071678"/>
            <a:ext cx="7615262" cy="4402274"/>
          </a:xfrm>
        </p:spPr>
        <p:txBody>
          <a:bodyPr>
            <a:normAutofit lnSpcReduction="10000"/>
          </a:bodyPr>
          <a:lstStyle/>
          <a:p>
            <a:pPr algn="just"/>
            <a:r>
              <a:rPr lang="tr-TR" dirty="0" smtClean="0"/>
              <a:t>Aile toplumun en küçük birimidir.Aile birbirinden bağımsız yapıdaki aile üyelerinin,yani anne baba,çocuk,dede,nine vb. oluşturduğu ve bu üyelerin birbirleri ile etkileşim içinde olduğu bir yapıdır.</a:t>
            </a:r>
          </a:p>
          <a:p>
            <a:pPr algn="just"/>
            <a:r>
              <a:rPr lang="tr-TR" dirty="0" smtClean="0"/>
              <a:t>Birçok toplum aileyi ve ailenin korunmasını önemsemektedir.Türk toplumunda da aile </a:t>
            </a:r>
            <a:r>
              <a:rPr lang="tr-TR" dirty="0" smtClean="0"/>
              <a:t>önemlidir. Zira toplumların </a:t>
            </a:r>
            <a:r>
              <a:rPr lang="tr-TR" dirty="0" smtClean="0"/>
              <a:t>devamlılığını sağlamaktadır.</a:t>
            </a:r>
          </a:p>
          <a:p>
            <a:pPr algn="just"/>
            <a:r>
              <a:rPr lang="tr-TR" dirty="0" smtClean="0"/>
              <a:t>Toplumun temel taşı olarak görüldüğü için toplumların gelişmesi ailenin dolayısıyla aile üyelerinin gelişmesine bağlıdır.</a:t>
            </a:r>
            <a:endParaRPr lang="tr-TR" dirty="0"/>
          </a:p>
        </p:txBody>
      </p:sp>
      <p:pic>
        <p:nvPicPr>
          <p:cNvPr id="6" name="Picture 2" descr="C:\Users\AHMET\Desktop\SUNULAR\olumlu davranış\Foto\images (1).png"/>
          <p:cNvPicPr>
            <a:picLocks noChangeAspect="1" noChangeArrowheads="1"/>
          </p:cNvPicPr>
          <p:nvPr/>
        </p:nvPicPr>
        <p:blipFill>
          <a:blip r:embed="rId2"/>
          <a:srcRect/>
          <a:stretch>
            <a:fillRect/>
          </a:stretch>
        </p:blipFill>
        <p:spPr bwMode="auto">
          <a:xfrm>
            <a:off x="4071934" y="500042"/>
            <a:ext cx="3786214" cy="147113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53966"/>
          </a:xfrm>
        </p:spPr>
        <p:txBody>
          <a:bodyPr>
            <a:normAutofit fontScale="90000"/>
          </a:bodyPr>
          <a:lstStyle/>
          <a:p>
            <a:endParaRPr lang="tr-TR" dirty="0"/>
          </a:p>
        </p:txBody>
      </p:sp>
      <p:sp>
        <p:nvSpPr>
          <p:cNvPr id="3" name="2 İçerik Yer Tutucusu"/>
          <p:cNvSpPr>
            <a:spLocks noGrp="1"/>
          </p:cNvSpPr>
          <p:nvPr>
            <p:ph sz="quarter" idx="1"/>
          </p:nvPr>
        </p:nvSpPr>
        <p:spPr>
          <a:xfrm>
            <a:off x="457200" y="642918"/>
            <a:ext cx="7467600" cy="5831034"/>
          </a:xfrm>
        </p:spPr>
        <p:txBody>
          <a:bodyPr/>
          <a:lstStyle/>
          <a:p>
            <a:r>
              <a:rPr lang="tr-TR" b="1" dirty="0" smtClean="0"/>
              <a:t>Böylece çocuklardan anne baba olarak neyi yapması gerektiğini, neyi yapmasını istediğimizi açıkça anlatmış oluruz.</a:t>
            </a:r>
            <a:endParaRPr lang="tr-TR" dirty="0" smtClean="0"/>
          </a:p>
          <a:p>
            <a:r>
              <a:rPr lang="tr-TR" b="1" dirty="0" smtClean="0"/>
              <a:t>Ayrıca önleyici açıklamayı yaparken kullanılan ses tonu, kararlılık ve davranışı istememizin nedenini açıklamak çocuk üzerinde etkili olmak açısından çok önemlidir. </a:t>
            </a:r>
          </a:p>
          <a:p>
            <a:endParaRPr lang="tr-TR" dirty="0" smtClean="0"/>
          </a:p>
          <a:p>
            <a:endParaRPr lang="tr-TR" dirty="0"/>
          </a:p>
        </p:txBody>
      </p:sp>
      <p:pic>
        <p:nvPicPr>
          <p:cNvPr id="8206" name="Picture 14" descr="C:\Users\acer\AppData\Local\Microsoft\Windows\Temporary Internet Files\Content.IE5\ZZD1EFXX\pexels-vanessa-loring-7868796[1].jpg"/>
          <p:cNvPicPr>
            <a:picLocks noChangeAspect="1" noChangeArrowheads="1"/>
          </p:cNvPicPr>
          <p:nvPr/>
        </p:nvPicPr>
        <p:blipFill>
          <a:blip r:embed="rId2" cstate="print"/>
          <a:srcRect/>
          <a:stretch>
            <a:fillRect/>
          </a:stretch>
        </p:blipFill>
        <p:spPr bwMode="auto">
          <a:xfrm>
            <a:off x="1285852" y="3786190"/>
            <a:ext cx="6500858" cy="264320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634082"/>
          </a:xfrm>
        </p:spPr>
        <p:txBody>
          <a:bodyPr/>
          <a:lstStyle/>
          <a:p>
            <a:r>
              <a:rPr lang="tr-TR" dirty="0" smtClean="0"/>
              <a:t>Ortam hazırlamak</a:t>
            </a:r>
            <a:endParaRPr lang="tr-TR" dirty="0"/>
          </a:p>
        </p:txBody>
      </p:sp>
      <p:sp>
        <p:nvSpPr>
          <p:cNvPr id="3" name="İçerik Yer Tutucusu 2"/>
          <p:cNvSpPr>
            <a:spLocks noGrp="1"/>
          </p:cNvSpPr>
          <p:nvPr>
            <p:ph sz="quarter" idx="1"/>
          </p:nvPr>
        </p:nvSpPr>
        <p:spPr>
          <a:xfrm>
            <a:off x="457200" y="1268760"/>
            <a:ext cx="7467600" cy="5205192"/>
          </a:xfrm>
        </p:spPr>
        <p:txBody>
          <a:bodyPr>
            <a:normAutofit/>
          </a:bodyPr>
          <a:lstStyle/>
          <a:p>
            <a:r>
              <a:rPr lang="tr-TR" dirty="0" smtClean="0"/>
              <a:t>Çocuğun olumlu davranış geliştirmesi için bulunduğu ortamın da oldukça önemi vardır. Eğer huzurlu bir aile ortamı varsa çocukların olumlu davranış geliştirme olasılığı artar. </a:t>
            </a:r>
          </a:p>
          <a:p>
            <a:r>
              <a:rPr lang="tr-TR" dirty="0" smtClean="0"/>
              <a:t>Çocukların fiziksel ve ruhsal ihtiyaçlarının yaşlarına uygun şekilde karşılanması, onlar için ortamın hazırlanması anlamına gelir. Örneğin ders çalışması, ödevlerini yapması için bir öğrencinin sakince çalışabileceği, dikkatinin dağılmayacağı bir ortama sahip olması gerekir. </a:t>
            </a:r>
          </a:p>
        </p:txBody>
      </p:sp>
    </p:spTree>
    <p:extLst>
      <p:ext uri="{BB962C8B-B14F-4D97-AF65-F5344CB8AC3E}">
        <p14:creationId xmlns:p14="http://schemas.microsoft.com/office/powerpoint/2010/main" val="279514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2976" y="274638"/>
            <a:ext cx="5143536" cy="2725734"/>
          </a:xfrm>
        </p:spPr>
        <p:txBody>
          <a:bodyPr/>
          <a:lstStyle/>
          <a:p>
            <a:endParaRPr lang="tr-TR" dirty="0"/>
          </a:p>
        </p:txBody>
      </p:sp>
      <p:sp>
        <p:nvSpPr>
          <p:cNvPr id="3" name="2 İçerik Yer Tutucusu"/>
          <p:cNvSpPr>
            <a:spLocks noGrp="1"/>
          </p:cNvSpPr>
          <p:nvPr>
            <p:ph sz="quarter" idx="1"/>
          </p:nvPr>
        </p:nvSpPr>
        <p:spPr>
          <a:xfrm>
            <a:off x="457200" y="3500438"/>
            <a:ext cx="7186634" cy="2973514"/>
          </a:xfrm>
        </p:spPr>
        <p:txBody>
          <a:bodyPr/>
          <a:lstStyle/>
          <a:p>
            <a:r>
              <a:rPr lang="tr-TR" dirty="0" smtClean="0"/>
              <a:t>Ortamı hazırlamayı şöyle özetleyebiliriz. </a:t>
            </a:r>
          </a:p>
          <a:p>
            <a:r>
              <a:rPr lang="tr-TR" dirty="0" smtClean="0"/>
              <a:t>Ortamı çocuğa uygun hale getirmek</a:t>
            </a:r>
          </a:p>
          <a:p>
            <a:r>
              <a:rPr lang="tr-TR" dirty="0" smtClean="0"/>
              <a:t>Zamanını verimli hale getirecek uğraş sahibi olmasına yardımcı olmak</a:t>
            </a:r>
          </a:p>
          <a:p>
            <a:r>
              <a:rPr lang="tr-TR" dirty="0" smtClean="0"/>
              <a:t>Ortam değişikliğinde çocuğun fikirlerini almak geleceğe yönelik düzenlemeler yaparken çocukla birlikte yapmak</a:t>
            </a:r>
          </a:p>
          <a:p>
            <a:endParaRPr lang="tr-TR" dirty="0"/>
          </a:p>
        </p:txBody>
      </p:sp>
      <p:pic>
        <p:nvPicPr>
          <p:cNvPr id="36866" name="Picture 2" descr="C:\Users\acer\AppData\Local\Microsoft\Windows\Temporary Internet Files\Content.IE5\3SGBSXJN\Gummitwist-1998Kinder1[1].jpg"/>
          <p:cNvPicPr>
            <a:picLocks noChangeAspect="1" noChangeArrowheads="1"/>
          </p:cNvPicPr>
          <p:nvPr/>
        </p:nvPicPr>
        <p:blipFill>
          <a:blip r:embed="rId2"/>
          <a:srcRect/>
          <a:stretch>
            <a:fillRect/>
          </a:stretch>
        </p:blipFill>
        <p:spPr bwMode="auto">
          <a:xfrm>
            <a:off x="1142976" y="357166"/>
            <a:ext cx="5143536" cy="29689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634082"/>
          </a:xfrm>
        </p:spPr>
        <p:txBody>
          <a:bodyPr/>
          <a:lstStyle/>
          <a:p>
            <a:r>
              <a:rPr lang="tr-TR" dirty="0" smtClean="0"/>
              <a:t>Takdir etme</a:t>
            </a:r>
            <a:endParaRPr lang="tr-TR" dirty="0"/>
          </a:p>
        </p:txBody>
      </p:sp>
      <p:sp>
        <p:nvSpPr>
          <p:cNvPr id="3" name="İçerik Yer Tutucusu 2"/>
          <p:cNvSpPr>
            <a:spLocks noGrp="1"/>
          </p:cNvSpPr>
          <p:nvPr>
            <p:ph sz="quarter" idx="1"/>
          </p:nvPr>
        </p:nvSpPr>
        <p:spPr>
          <a:xfrm>
            <a:off x="457200" y="1268760"/>
            <a:ext cx="7467600" cy="5205192"/>
          </a:xfrm>
        </p:spPr>
        <p:txBody>
          <a:bodyPr>
            <a:normAutofit fontScale="92500" lnSpcReduction="20000"/>
          </a:bodyPr>
          <a:lstStyle/>
          <a:p>
            <a:r>
              <a:rPr lang="tr-TR" dirty="0" smtClean="0"/>
              <a:t>Yetişkinler veya çocuklar olumlu bir davranış yaptıktan sonra karşısındaki insanlardan ne beklerler?</a:t>
            </a:r>
          </a:p>
          <a:p>
            <a:r>
              <a:rPr lang="tr-TR" dirty="0" smtClean="0"/>
              <a:t>Yetişkinlerde, çocuklarda olumlu bir davranış sergiledikten sonra bunun karşısındaki kişi tarafından fark edilmesini ve bunun önem verilmesini beklerler.</a:t>
            </a:r>
          </a:p>
          <a:p>
            <a:r>
              <a:rPr lang="tr-TR" dirty="0" smtClean="0"/>
              <a:t>Çocuklarda tıpkı bizim gibi takdir ve teşvik edildikçe güven kazanır. Olumlu davranışları tekrar eder. Davranışlarının çevrelerinde yarattığı olumlu etkiyi fark ederler ve mutlu olurlar.</a:t>
            </a:r>
          </a:p>
          <a:p>
            <a:r>
              <a:rPr lang="tr-TR" dirty="0" smtClean="0"/>
              <a:t>Çocukların olumlu davranışları kendi başına göstereceği ve anne babaların desteği olmadan olumlu davranışlarını sürdürebileceği sanılır. Ancak araştırma sonuçlarına göre, çocuğun olumlu davranışına anne baba ilgi göstermediği ve bunu takdir etmediği zaman bu davranışlar azalmakta ve olumsuz davranışlar artmaktadır. </a:t>
            </a:r>
            <a:endParaRPr lang="tr-TR" dirty="0"/>
          </a:p>
        </p:txBody>
      </p:sp>
    </p:spTree>
    <p:extLst>
      <p:ext uri="{BB962C8B-B14F-4D97-AF65-F5344CB8AC3E}">
        <p14:creationId xmlns:p14="http://schemas.microsoft.com/office/powerpoint/2010/main" val="391966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7"/>
            <a:ext cx="7467600" cy="850107"/>
          </a:xfrm>
        </p:spPr>
        <p:txBody>
          <a:bodyPr>
            <a:normAutofit fontScale="90000"/>
          </a:bodyPr>
          <a:lstStyle/>
          <a:p>
            <a:r>
              <a:rPr lang="tr-TR" dirty="0" smtClean="0"/>
              <a:t>Çocuğun davranışını nasıl etkili şekilde takdir edebiliriz?</a:t>
            </a:r>
            <a:endParaRPr lang="tr-TR" dirty="0"/>
          </a:p>
        </p:txBody>
      </p:sp>
      <p:sp>
        <p:nvSpPr>
          <p:cNvPr id="3" name="İçerik Yer Tutucusu 2"/>
          <p:cNvSpPr>
            <a:spLocks noGrp="1"/>
          </p:cNvSpPr>
          <p:nvPr>
            <p:ph sz="quarter" idx="1"/>
          </p:nvPr>
        </p:nvSpPr>
        <p:spPr>
          <a:xfrm>
            <a:off x="457200" y="1268760"/>
            <a:ext cx="7758138" cy="5205192"/>
          </a:xfrm>
        </p:spPr>
        <p:txBody>
          <a:bodyPr/>
          <a:lstStyle/>
          <a:p>
            <a:r>
              <a:rPr lang="tr-TR" dirty="0" smtClean="0"/>
              <a:t>Davranışı açık şekilde tanımlayın</a:t>
            </a:r>
          </a:p>
          <a:p>
            <a:r>
              <a:rPr lang="tr-TR" dirty="0" smtClean="0"/>
              <a:t>Sadece olumlu davranıştan sonra takdir edin</a:t>
            </a:r>
          </a:p>
          <a:p>
            <a:r>
              <a:rPr lang="tr-TR" dirty="0" smtClean="0"/>
              <a:t>Hemen takdir edin</a:t>
            </a:r>
          </a:p>
          <a:p>
            <a:r>
              <a:rPr lang="tr-TR" dirty="0" smtClean="0"/>
              <a:t>Davranışın mükemmel olmasını beklemeyin, sonucu değil çabayı takdir edin</a:t>
            </a:r>
          </a:p>
          <a:p>
            <a:r>
              <a:rPr lang="tr-TR" dirty="0" smtClean="0"/>
              <a:t>Coşkulu olun</a:t>
            </a:r>
          </a:p>
          <a:p>
            <a:r>
              <a:rPr lang="tr-TR" dirty="0" smtClean="0"/>
              <a:t>Kişiliği betimleyen ifadelerden  daha çok davranışa yönelik takdir ifadeleri kullanın</a:t>
            </a:r>
            <a:endParaRPr lang="tr-TR" dirty="0"/>
          </a:p>
        </p:txBody>
      </p:sp>
      <p:pic>
        <p:nvPicPr>
          <p:cNvPr id="8" name="Picture 2" descr="C:\Users\AHMET\Desktop\SUNULAR\olumlu davranış\Foto\images (48).jpeg"/>
          <p:cNvPicPr>
            <a:picLocks noChangeAspect="1" noChangeArrowheads="1"/>
          </p:cNvPicPr>
          <p:nvPr/>
        </p:nvPicPr>
        <p:blipFill>
          <a:blip r:embed="rId2"/>
          <a:srcRect/>
          <a:stretch>
            <a:fillRect/>
          </a:stretch>
        </p:blipFill>
        <p:spPr bwMode="auto">
          <a:xfrm>
            <a:off x="2143108" y="4786322"/>
            <a:ext cx="4357718" cy="1789065"/>
          </a:xfrm>
          <a:prstGeom prst="rect">
            <a:avLst/>
          </a:prstGeom>
          <a:noFill/>
          <a:ln w="9525">
            <a:noFill/>
            <a:miter lim="800000"/>
            <a:headEnd/>
            <a:tailEnd/>
          </a:ln>
        </p:spPr>
      </p:pic>
    </p:spTree>
    <p:extLst>
      <p:ext uri="{BB962C8B-B14F-4D97-AF65-F5344CB8AC3E}">
        <p14:creationId xmlns:p14="http://schemas.microsoft.com/office/powerpoint/2010/main" val="257383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634082"/>
          </a:xfrm>
        </p:spPr>
        <p:txBody>
          <a:bodyPr/>
          <a:lstStyle/>
          <a:p>
            <a:r>
              <a:rPr lang="tr-TR" dirty="0" smtClean="0"/>
              <a:t>Ödül ve puan sistemi oluşturma</a:t>
            </a:r>
            <a:endParaRPr lang="tr-TR" dirty="0"/>
          </a:p>
        </p:txBody>
      </p:sp>
      <p:sp>
        <p:nvSpPr>
          <p:cNvPr id="3" name="İçerik Yer Tutucusu 2"/>
          <p:cNvSpPr>
            <a:spLocks noGrp="1"/>
          </p:cNvSpPr>
          <p:nvPr>
            <p:ph sz="quarter" idx="1"/>
          </p:nvPr>
        </p:nvSpPr>
        <p:spPr>
          <a:xfrm>
            <a:off x="459100" y="1052736"/>
            <a:ext cx="7467600" cy="5277200"/>
          </a:xfrm>
        </p:spPr>
        <p:txBody>
          <a:bodyPr>
            <a:normAutofit/>
          </a:bodyPr>
          <a:lstStyle/>
          <a:p>
            <a:r>
              <a:rPr lang="tr-TR" dirty="0" smtClean="0"/>
              <a:t>Çocuklara yeni bir davranış veya zor bir davranış kazandırmak istediğinizde takdir etmenin ötesinde onun motivasyonunu artırmak için daha somut teşvikler ödüller vermeniz gerekebilir.</a:t>
            </a:r>
          </a:p>
          <a:p>
            <a:r>
              <a:rPr lang="tr-TR" dirty="0" smtClean="0"/>
              <a:t>Bu durumda olumlu davranışı kazandırmak için  planlı bir şekilde ödül programı hazırlayabiliriz.</a:t>
            </a:r>
          </a:p>
          <a:p>
            <a:r>
              <a:rPr lang="tr-TR" dirty="0" smtClean="0"/>
              <a:t>Bunun ilk aşaması çocuğumuza kazandırmak istediğimiz davranışın belirlenmesidir.Programı yaparken dikkat etmemiz gereken durumlar vardır:</a:t>
            </a:r>
          </a:p>
          <a:p>
            <a:endParaRPr lang="tr-TR" dirty="0" smtClean="0"/>
          </a:p>
          <a:p>
            <a:endParaRPr lang="tr-TR" dirty="0" smtClean="0"/>
          </a:p>
          <a:p>
            <a:endParaRPr lang="tr-TR" dirty="0"/>
          </a:p>
        </p:txBody>
      </p:sp>
    </p:spTree>
    <p:extLst>
      <p:ext uri="{BB962C8B-B14F-4D97-AF65-F5344CB8AC3E}">
        <p14:creationId xmlns:p14="http://schemas.microsoft.com/office/powerpoint/2010/main" val="4063700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b="1" dirty="0" smtClean="0"/>
              <a:t>Davranış açık ve somut olmalı</a:t>
            </a:r>
          </a:p>
          <a:p>
            <a:r>
              <a:rPr lang="tr-TR" b="1" dirty="0" smtClean="0"/>
              <a:t>Çocuğa ne yapacağını söylemeli,ne yapmayacağını değil</a:t>
            </a:r>
          </a:p>
          <a:p>
            <a:r>
              <a:rPr lang="tr-TR" b="1" dirty="0" smtClean="0"/>
              <a:t>Küçük adımlarla ilerlemeli</a:t>
            </a:r>
          </a:p>
          <a:p>
            <a:r>
              <a:rPr lang="tr-TR" dirty="0" smtClean="0"/>
              <a:t>Davranışı küçük adımlara bölmek için şu aşamaları izlemeliyiz:</a:t>
            </a:r>
          </a:p>
          <a:p>
            <a:r>
              <a:rPr lang="tr-TR" dirty="0" smtClean="0"/>
              <a:t>İstediğiniz davranışı açıkça belirleyin(Kardeşi ile kavga etmeden oyun oynaması)</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439718"/>
          </a:xfrm>
        </p:spPr>
        <p:txBody>
          <a:bodyPr>
            <a:normAutofit fontScale="90000"/>
          </a:bodyPr>
          <a:lstStyle/>
          <a:p>
            <a:endParaRPr lang="tr-TR" dirty="0"/>
          </a:p>
        </p:txBody>
      </p:sp>
      <p:sp>
        <p:nvSpPr>
          <p:cNvPr id="3" name="2 İçerik Yer Tutucusu"/>
          <p:cNvSpPr>
            <a:spLocks noGrp="1"/>
          </p:cNvSpPr>
          <p:nvPr>
            <p:ph sz="quarter" idx="1"/>
          </p:nvPr>
        </p:nvSpPr>
        <p:spPr>
          <a:xfrm>
            <a:off x="457200" y="1071546"/>
            <a:ext cx="7467600" cy="5072098"/>
          </a:xfrm>
        </p:spPr>
        <p:txBody>
          <a:bodyPr>
            <a:normAutofit lnSpcReduction="10000"/>
          </a:bodyPr>
          <a:lstStyle/>
          <a:p>
            <a:r>
              <a:rPr lang="tr-TR" dirty="0" smtClean="0"/>
              <a:t>Çocuğunuzu gözleyin ve olumsuz davranışın ortaya çıkma sıklığını belirleyin(Oyuna başladıktan ortalama 20 dakika sonra kavga etmeye başladı)</a:t>
            </a:r>
          </a:p>
          <a:p>
            <a:r>
              <a:rPr lang="tr-TR" dirty="0" smtClean="0"/>
              <a:t>Olumsuz davranışın ortaya çıkma sıklığından biraz daha az süre için bir ödül belirleyin(15 dakika kavga etmeden oynarsa ödüllendirin)</a:t>
            </a:r>
          </a:p>
          <a:p>
            <a:r>
              <a:rPr lang="tr-TR" dirty="0" smtClean="0"/>
              <a:t>Çocuğunuz 15 dakika kavga etmeden oyun oynamaya başladıktan bir süre sonra süreyi adım adım artırın (Önce 25 dakika, sonra 35 dakika gibi)</a:t>
            </a:r>
          </a:p>
          <a:p>
            <a:r>
              <a:rPr lang="tr-TR" dirty="0" smtClean="0"/>
              <a:t>Çocuğunuz kardeşi ile kavga etmeden 45 dakika oyun oynamaya başladıktan bir süre sonra ödül vermeyi bırakıp sosyal ödüllere geçiş yapın</a:t>
            </a:r>
          </a:p>
          <a:p>
            <a:endParaRPr lang="tr-TR" b="1" dirty="0" smtClean="0"/>
          </a:p>
          <a:p>
            <a:endParaRPr lang="tr-TR" b="1" dirty="0" smtClean="0"/>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654032"/>
          </a:xfrm>
        </p:spPr>
        <p:txBody>
          <a:bodyPr/>
          <a:lstStyle/>
          <a:p>
            <a:endParaRPr lang="tr-TR" dirty="0"/>
          </a:p>
        </p:txBody>
      </p:sp>
      <p:sp>
        <p:nvSpPr>
          <p:cNvPr id="3" name="2 İçerik Yer Tutucusu"/>
          <p:cNvSpPr>
            <a:spLocks noGrp="1"/>
          </p:cNvSpPr>
          <p:nvPr>
            <p:ph sz="quarter" idx="1"/>
          </p:nvPr>
        </p:nvSpPr>
        <p:spPr>
          <a:xfrm>
            <a:off x="428596" y="1142984"/>
            <a:ext cx="7467600" cy="5000660"/>
          </a:xfrm>
        </p:spPr>
        <p:txBody>
          <a:bodyPr/>
          <a:lstStyle/>
          <a:p>
            <a:r>
              <a:rPr lang="tr-TR" b="1" dirty="0" smtClean="0"/>
              <a:t>Davranış sayısı fazla olmamalı</a:t>
            </a:r>
          </a:p>
          <a:p>
            <a:r>
              <a:rPr lang="tr-TR" dirty="0" smtClean="0"/>
              <a:t>Çocuğunuzdan bir seferde gereğinden fazla sayıda davranış kazanmasını beklediğinizde de programınızın başarısı düşecektir.Bu nedenle önce sizin için önemli olan davranışlardan başlamalı,davranışlar kazanıldıktan sonra diğerlerine geçilmelidir.</a:t>
            </a:r>
          </a:p>
          <a:p>
            <a:r>
              <a:rPr lang="tr-TR" dirty="0" smtClean="0"/>
              <a:t>Ders çalışma ,ödevlerini yapma,kardeşi ile kavga etmeden oynama gibi davranışlar karmaşık olduğu ve fazla süre gerektirdiği için tek tek ele alınmalı,diş fırçalama,ellerini yıkama gibi davranışlar birlikte ele alınabilir.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Olumlu davranışlar karşısında ödülleri nasıl belirleyelim?</a:t>
            </a:r>
            <a:endParaRPr lang="tr-TR" dirty="0"/>
          </a:p>
        </p:txBody>
      </p:sp>
      <p:sp>
        <p:nvSpPr>
          <p:cNvPr id="3" name="2 İçerik Yer Tutucusu"/>
          <p:cNvSpPr>
            <a:spLocks noGrp="1"/>
          </p:cNvSpPr>
          <p:nvPr>
            <p:ph sz="quarter" idx="1"/>
          </p:nvPr>
        </p:nvSpPr>
        <p:spPr/>
        <p:txBody>
          <a:bodyPr/>
          <a:lstStyle/>
          <a:p>
            <a:r>
              <a:rPr lang="tr-TR" dirty="0" smtClean="0"/>
              <a:t>Pahalı ödüller almayın.Odak noktası ödülde değil davranışı başarmada olmalıdır.</a:t>
            </a:r>
          </a:p>
          <a:p>
            <a:r>
              <a:rPr lang="tr-TR" dirty="0" smtClean="0"/>
              <a:t>Karşılayabileceğinizin üzerinde ödül vaat etmeyin</a:t>
            </a:r>
          </a:p>
          <a:p>
            <a:r>
              <a:rPr lang="tr-TR" dirty="0" smtClean="0"/>
              <a:t>Çocuğunuzun yaşına uygun olmalı</a:t>
            </a:r>
          </a:p>
          <a:p>
            <a:r>
              <a:rPr lang="tr-TR" dirty="0" smtClean="0"/>
              <a:t>Ödül seçme sürecine çocuğunuzu da dahil edin.Ödülleri beraber seçin.</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11156"/>
          </a:xfrm>
        </p:spPr>
        <p:txBody>
          <a:bodyPr>
            <a:normAutofit fontScale="90000"/>
          </a:bodyPr>
          <a:lstStyle/>
          <a:p>
            <a:endParaRPr lang="tr-TR" dirty="0"/>
          </a:p>
        </p:txBody>
      </p:sp>
      <p:sp>
        <p:nvSpPr>
          <p:cNvPr id="3" name="2 İçerik Yer Tutucusu"/>
          <p:cNvSpPr>
            <a:spLocks noGrp="1"/>
          </p:cNvSpPr>
          <p:nvPr>
            <p:ph sz="quarter" idx="1"/>
          </p:nvPr>
        </p:nvSpPr>
        <p:spPr>
          <a:xfrm>
            <a:off x="457200" y="1000108"/>
            <a:ext cx="7972452" cy="4714908"/>
          </a:xfrm>
        </p:spPr>
        <p:txBody>
          <a:bodyPr/>
          <a:lstStyle/>
          <a:p>
            <a:r>
              <a:rPr lang="tr-TR" dirty="0" smtClean="0"/>
              <a:t>Bu nedenle ailelerin sağlıklı olması sadece o aile için değil tüm toplum için önemlidir.</a:t>
            </a:r>
          </a:p>
          <a:p>
            <a:r>
              <a:rPr lang="tr-TR" dirty="0" smtClean="0"/>
              <a:t>Ailenin sağlıklı olması toplumu,toplumun içinde bulunduğu durumda aileyi etkilemektedir .</a:t>
            </a:r>
          </a:p>
          <a:p>
            <a:r>
              <a:rPr lang="tr-TR" dirty="0" smtClean="0"/>
              <a:t>Aynı şekilde aile de aile üyelerinin etkileşiminden etkilenmekte olup aynı zamanda aile üyelerini de etkilemektedir.Biz buna aile sistemi diyoruz.</a:t>
            </a:r>
          </a:p>
          <a:p>
            <a:r>
              <a:rPr lang="tr-TR" dirty="0" smtClean="0"/>
              <a:t>Çocuklarımızın sağlıklı ve mutlu bir şekilde büyüyüp gelişim göstermesi olumlu davranışlar göstermesi aile sisteminin sağlıklı işleyişiyle mümkündür.</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500042"/>
            <a:ext cx="5286412" cy="357190"/>
          </a:xfrm>
        </p:spPr>
        <p:txBody>
          <a:bodyPr>
            <a:normAutofit fontScale="90000"/>
          </a:bodyPr>
          <a:lstStyle/>
          <a:p>
            <a:r>
              <a:rPr lang="tr-TR" dirty="0" smtClean="0"/>
              <a:t>Ödül listesi</a:t>
            </a:r>
            <a:endParaRPr lang="tr-TR" dirty="0"/>
          </a:p>
        </p:txBody>
      </p:sp>
      <p:sp>
        <p:nvSpPr>
          <p:cNvPr id="3" name="2 İçerik Yer Tutucusu"/>
          <p:cNvSpPr>
            <a:spLocks noGrp="1"/>
          </p:cNvSpPr>
          <p:nvPr>
            <p:ph sz="quarter" idx="1"/>
          </p:nvPr>
        </p:nvSpPr>
        <p:spPr>
          <a:xfrm>
            <a:off x="457200" y="1071546"/>
            <a:ext cx="7400948" cy="5402406"/>
          </a:xfrm>
        </p:spPr>
        <p:txBody>
          <a:bodyPr>
            <a:normAutofit fontScale="92500"/>
          </a:bodyPr>
          <a:lstStyle/>
          <a:p>
            <a:r>
              <a:rPr lang="tr-TR" b="1" dirty="0" smtClean="0"/>
              <a:t>Ucuz küçük: </a:t>
            </a:r>
            <a:r>
              <a:rPr lang="tr-TR" dirty="0" smtClean="0"/>
              <a:t>Oyuncaklar:kırtasiye malzemeleri,kitap,yiyecek</a:t>
            </a:r>
          </a:p>
          <a:p>
            <a:r>
              <a:rPr lang="tr-TR" b="1" dirty="0" smtClean="0"/>
              <a:t>Özel Ayrıcalıklar:</a:t>
            </a:r>
            <a:r>
              <a:rPr lang="tr-TR" dirty="0" smtClean="0"/>
              <a:t>Evde fazladan TV izleme,Bilgisayarda oyun oynama,Arkadaşı ile oyun oynama,Oyun parkına gitme,Sinemaya,tiyatroya gitme,spor etkinliğine gitme vb</a:t>
            </a:r>
            <a:endParaRPr lang="tr-TR" b="1" dirty="0" smtClean="0"/>
          </a:p>
          <a:p>
            <a:r>
              <a:rPr lang="tr-TR" b="1" dirty="0" smtClean="0"/>
              <a:t>Anne baba ile Etkinlikler:</a:t>
            </a:r>
            <a:r>
              <a:rPr lang="tr-TR" dirty="0" smtClean="0"/>
              <a:t>Beraber yapboz yapma,Anne ve baba ile maça gitme,Beraber film izleme,Yemeğe gitme vb</a:t>
            </a:r>
          </a:p>
          <a:p>
            <a:r>
              <a:rPr lang="tr-TR" dirty="0" smtClean="0"/>
              <a:t>Ödülleri belirledikten sonra her bir ödülün kaç puan olacağını belirlemeniz gerekiyor.Örneğin </a:t>
            </a:r>
          </a:p>
          <a:p>
            <a:r>
              <a:rPr lang="tr-TR" dirty="0" smtClean="0"/>
              <a:t>Hikaye kitabı:5 puan  </a:t>
            </a:r>
          </a:p>
          <a:p>
            <a:r>
              <a:rPr lang="tr-TR" dirty="0" smtClean="0"/>
              <a:t> Oyuncak:8 puan </a:t>
            </a:r>
          </a:p>
          <a:p>
            <a:r>
              <a:rPr lang="tr-TR" dirty="0" smtClean="0"/>
              <a:t>Sinema:15 puan</a:t>
            </a:r>
          </a:p>
          <a:p>
            <a:endParaRPr lang="tr-TR" dirty="0" smtClean="0"/>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11156"/>
          </a:xfrm>
        </p:spPr>
        <p:txBody>
          <a:bodyPr>
            <a:normAutofit fontScale="90000"/>
          </a:bodyPr>
          <a:lstStyle/>
          <a:p>
            <a:endParaRPr lang="tr-TR" dirty="0"/>
          </a:p>
        </p:txBody>
      </p:sp>
      <p:sp>
        <p:nvSpPr>
          <p:cNvPr id="3" name="2 İçerik Yer Tutucusu"/>
          <p:cNvSpPr>
            <a:spLocks noGrp="1"/>
          </p:cNvSpPr>
          <p:nvPr>
            <p:ph sz="quarter" idx="1"/>
          </p:nvPr>
        </p:nvSpPr>
        <p:spPr>
          <a:xfrm>
            <a:off x="457200" y="1142984"/>
            <a:ext cx="7467600" cy="5330968"/>
          </a:xfrm>
        </p:spPr>
        <p:txBody>
          <a:bodyPr>
            <a:normAutofit fontScale="92500"/>
          </a:bodyPr>
          <a:lstStyle/>
          <a:p>
            <a:r>
              <a:rPr lang="tr-TR" dirty="0" smtClean="0"/>
              <a:t>Çocuktan bekleyeceğimiz davranışları,ödülleri ve puanları da belirledikten sonra programımızı oluşturabiliriz.</a:t>
            </a:r>
          </a:p>
          <a:p>
            <a:r>
              <a:rPr lang="tr-TR" dirty="0" smtClean="0"/>
              <a:t>Programdan önce şunları tekrar hatırlayalım:</a:t>
            </a:r>
          </a:p>
          <a:p>
            <a:r>
              <a:rPr lang="tr-TR" dirty="0" smtClean="0"/>
              <a:t>Her olumlu davranıştan sonra mutlaka puan verelim</a:t>
            </a:r>
          </a:p>
          <a:p>
            <a:r>
              <a:rPr lang="tr-TR" dirty="0" smtClean="0"/>
              <a:t>Davranışı küçük adımlar halinde ödüllendirin</a:t>
            </a:r>
          </a:p>
          <a:p>
            <a:r>
              <a:rPr lang="tr-TR" dirty="0" smtClean="0"/>
              <a:t>Belirlediğiniz ödüller çocuğunuzun ilgisini çekmelidir</a:t>
            </a:r>
          </a:p>
          <a:p>
            <a:r>
              <a:rPr lang="tr-TR" dirty="0" smtClean="0"/>
              <a:t>Ödülleri çocuğunuz ile birlikte belirleyin</a:t>
            </a:r>
          </a:p>
          <a:p>
            <a:r>
              <a:rPr lang="tr-TR" dirty="0" smtClean="0"/>
              <a:t>Çocuğunuzu gözlemeyi ihmal etmeyin</a:t>
            </a:r>
          </a:p>
          <a:p>
            <a:r>
              <a:rPr lang="tr-TR" dirty="0" smtClean="0"/>
              <a:t>7-9 yaşındaki çocuğunuz 3 günde,9-11 yaşındaki çocuğunuz ise en az </a:t>
            </a:r>
            <a:r>
              <a:rPr lang="tr-TR" dirty="0" smtClean="0"/>
              <a:t>haftada </a:t>
            </a:r>
            <a:r>
              <a:rPr lang="tr-TR" dirty="0" smtClean="0"/>
              <a:t>bir ödül almalıdır.</a:t>
            </a:r>
          </a:p>
          <a:p>
            <a:r>
              <a:rPr lang="tr-TR" dirty="0" smtClean="0"/>
              <a:t>Çocuğunuz davranışı kazandıktan sonra programı değiştirebilirsiniz.</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yigeceler-tablosu.jpg"/>
          <p:cNvPicPr>
            <a:picLocks noChangeAspect="1"/>
          </p:cNvPicPr>
          <p:nvPr/>
        </p:nvPicPr>
        <p:blipFill>
          <a:blip r:embed="rId2"/>
          <a:stretch>
            <a:fillRect/>
          </a:stretch>
        </p:blipFill>
        <p:spPr>
          <a:xfrm>
            <a:off x="857224" y="214290"/>
            <a:ext cx="7572428" cy="64294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00108"/>
            <a:ext cx="7472386" cy="1143008"/>
          </a:xfrm>
        </p:spPr>
        <p:txBody>
          <a:bodyPr/>
          <a:lstStyle/>
          <a:p>
            <a:r>
              <a:rPr lang="tr-TR" dirty="0" smtClean="0">
                <a:latin typeface="Arial Black" pitchFamily="34" charset="0"/>
              </a:rPr>
              <a:t>Katılımınız için teşekkür eder iyi günler dileriz</a:t>
            </a:r>
            <a:endParaRPr lang="tr-TR" dirty="0">
              <a:latin typeface="Arial Black" pitchFamily="34" charset="0"/>
            </a:endParaRPr>
          </a:p>
        </p:txBody>
      </p:sp>
      <p:sp>
        <p:nvSpPr>
          <p:cNvPr id="3" name="2 İçerik Yer Tutucusu"/>
          <p:cNvSpPr>
            <a:spLocks noGrp="1"/>
          </p:cNvSpPr>
          <p:nvPr>
            <p:ph sz="quarter" idx="1"/>
          </p:nvPr>
        </p:nvSpPr>
        <p:spPr>
          <a:xfrm>
            <a:off x="857224" y="2428868"/>
            <a:ext cx="7067576" cy="3571900"/>
          </a:xfrm>
        </p:spPr>
        <p:txBody>
          <a:bodyPr>
            <a:norm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pPr>
              <a:buNone/>
            </a:pPr>
            <a:r>
              <a:rPr lang="tr-TR" sz="2000" u="sng" dirty="0" smtClean="0">
                <a:solidFill>
                  <a:srgbClr val="FF0000"/>
                </a:solidFill>
              </a:rPr>
              <a:t>     YÜCETEPE İLKOKULU REHBERLİK SERVİSİ</a:t>
            </a:r>
            <a:endParaRPr lang="tr-TR" sz="2000" u="sng" dirty="0">
              <a:solidFill>
                <a:srgbClr val="FF0000"/>
              </a:solidFill>
            </a:endParaRPr>
          </a:p>
        </p:txBody>
      </p:sp>
      <p:pic>
        <p:nvPicPr>
          <p:cNvPr id="37891" name="Picture 3" descr="C:\Users\acer\AppData\Local\Microsoft\Windows\Temporary Internet Files\Content.IE5\ZZD1EFXX\rose-495332_960_720[1].jpg"/>
          <p:cNvPicPr>
            <a:picLocks noChangeAspect="1" noChangeArrowheads="1"/>
          </p:cNvPicPr>
          <p:nvPr/>
        </p:nvPicPr>
        <p:blipFill>
          <a:blip r:embed="rId2"/>
          <a:srcRect/>
          <a:stretch>
            <a:fillRect/>
          </a:stretch>
        </p:blipFill>
        <p:spPr bwMode="auto">
          <a:xfrm>
            <a:off x="835305" y="2214554"/>
            <a:ext cx="6687572" cy="31055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186634" cy="868346"/>
          </a:xfrm>
        </p:spPr>
        <p:txBody>
          <a:bodyPr>
            <a:normAutofit fontScale="90000"/>
          </a:bodyPr>
          <a:lstStyle/>
          <a:p>
            <a:pPr algn="just"/>
            <a:r>
              <a:rPr lang="tr-TR" sz="3200" dirty="0" smtClean="0">
                <a:latin typeface="Arial Black" pitchFamily="34" charset="0"/>
              </a:rPr>
              <a:t>Aile sistemi genel olarak 4 alt sistemden oluşmaktadır</a:t>
            </a:r>
            <a:r>
              <a:rPr lang="tr-TR" dirty="0" smtClean="0"/>
              <a:t>.</a:t>
            </a:r>
            <a:endParaRPr lang="tr-TR" dirty="0"/>
          </a:p>
        </p:txBody>
      </p:sp>
      <p:sp>
        <p:nvSpPr>
          <p:cNvPr id="3" name="2 İçerik Yer Tutucusu"/>
          <p:cNvSpPr>
            <a:spLocks noGrp="1"/>
          </p:cNvSpPr>
          <p:nvPr>
            <p:ph sz="quarter" idx="1"/>
          </p:nvPr>
        </p:nvSpPr>
        <p:spPr>
          <a:xfrm>
            <a:off x="457200" y="1071546"/>
            <a:ext cx="7467600" cy="5402406"/>
          </a:xfrm>
        </p:spPr>
        <p:txBody>
          <a:bodyPr>
            <a:normAutofit/>
          </a:bodyPr>
          <a:lstStyle/>
          <a:p>
            <a:pPr algn="just"/>
            <a:r>
              <a:rPr lang="tr-TR" b="1" dirty="0" smtClean="0"/>
              <a:t>Bireyin kendisi</a:t>
            </a:r>
            <a:r>
              <a:rPr lang="tr-TR" dirty="0" smtClean="0"/>
              <a:t>:Eşlerin her birisi kendi başına bir alt sistemdir.Her birinin kendi ihtiyaçları vardır.Her bireyin aile sisteminin işlemesine yönelik işlevleri bulunmaktadır.</a:t>
            </a:r>
          </a:p>
          <a:p>
            <a:pPr algn="just"/>
            <a:r>
              <a:rPr lang="tr-TR" b="1" dirty="0" smtClean="0"/>
              <a:t>Karı –koca </a:t>
            </a:r>
            <a:r>
              <a:rPr lang="tr-TR" b="1" dirty="0" smtClean="0"/>
              <a:t>sistemi: Aile</a:t>
            </a:r>
            <a:r>
              <a:rPr lang="tr-TR" dirty="0" smtClean="0"/>
              <a:t> </a:t>
            </a:r>
            <a:r>
              <a:rPr lang="tr-TR" dirty="0" smtClean="0"/>
              <a:t>içinde en temel ve önemli alt sistemdir.Eşlerin birbiriyle ilişkisini kapsamaktadır</a:t>
            </a:r>
          </a:p>
          <a:p>
            <a:pPr algn="just"/>
            <a:r>
              <a:rPr lang="tr-TR" b="1" dirty="0" smtClean="0"/>
              <a:t>Anne baba sistemi</a:t>
            </a:r>
            <a:r>
              <a:rPr lang="tr-TR" dirty="0" smtClean="0"/>
              <a:t>:Ailede çocuk olduktan sonra kurulan bir sistemdir.Çocukların bakımının sağlanması,eğitimlerinin verilmesi,çocukların ihtiyaçlarının karşılanması gibi işlevleri bulunmaktadır.</a:t>
            </a:r>
          </a:p>
          <a:p>
            <a:pPr>
              <a:buNone/>
            </a:pPr>
            <a:endParaRPr lang="tr-TR" dirty="0" smtClean="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82528"/>
          </a:xfrm>
        </p:spPr>
        <p:txBody>
          <a:bodyPr>
            <a:normAutofit fontScale="90000"/>
          </a:bodyPr>
          <a:lstStyle/>
          <a:p>
            <a:endParaRPr lang="tr-TR" dirty="0"/>
          </a:p>
        </p:txBody>
      </p:sp>
      <p:pic>
        <p:nvPicPr>
          <p:cNvPr id="4" name="Picture 2" descr="C:\Users\AHMET\Desktop\SUNULAR\Foto\e\images (4).jpeg"/>
          <p:cNvPicPr>
            <a:picLocks noGrp="1" noChangeAspect="1" noChangeArrowheads="1"/>
          </p:cNvPicPr>
          <p:nvPr>
            <p:ph sz="quarter" idx="1"/>
          </p:nvPr>
        </p:nvPicPr>
        <p:blipFill>
          <a:blip r:embed="rId2"/>
          <a:srcRect/>
          <a:stretch>
            <a:fillRect/>
          </a:stretch>
        </p:blipFill>
        <p:spPr bwMode="auto">
          <a:xfrm>
            <a:off x="571472" y="2428868"/>
            <a:ext cx="7410450" cy="3071834"/>
          </a:xfrm>
          <a:prstGeom prst="rect">
            <a:avLst/>
          </a:prstGeom>
          <a:noFill/>
          <a:ln w="9525">
            <a:noFill/>
            <a:miter lim="800000"/>
            <a:headEnd/>
            <a:tailEnd/>
          </a:ln>
        </p:spPr>
      </p:pic>
      <p:sp>
        <p:nvSpPr>
          <p:cNvPr id="5" name="4 Dikdörtgen"/>
          <p:cNvSpPr/>
          <p:nvPr/>
        </p:nvSpPr>
        <p:spPr>
          <a:xfrm>
            <a:off x="714348" y="500042"/>
            <a:ext cx="6929486" cy="1631216"/>
          </a:xfrm>
          <a:prstGeom prst="rect">
            <a:avLst/>
          </a:prstGeom>
        </p:spPr>
        <p:txBody>
          <a:bodyPr wrap="square">
            <a:spAutoFit/>
          </a:bodyPr>
          <a:lstStyle/>
          <a:p>
            <a:r>
              <a:rPr lang="tr-TR" sz="2000" b="1" dirty="0" smtClean="0"/>
              <a:t>Çocuk Sistemi</a:t>
            </a:r>
            <a:r>
              <a:rPr lang="tr-TR" sz="2000" dirty="0" smtClean="0"/>
              <a:t>:Bu sistem kendi içinde her bir çocuğun kendi sistemi ve kardeşler sisteminden oluşmaktadır</a:t>
            </a:r>
            <a:r>
              <a:rPr lang="tr-TR" sz="2000" b="1" dirty="0" smtClean="0"/>
              <a:t> .</a:t>
            </a:r>
            <a:r>
              <a:rPr lang="tr-TR" sz="2000" dirty="0" smtClean="0"/>
              <a:t>Çocuğun kendini geliştirmesi,sorumluluklarını yerine getirmesi,kardeşler arasında iş birliği ve paylaşımın sağlanması gibi işlevleri bulunmaktadır</a:t>
            </a: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296842"/>
          </a:xfrm>
        </p:spPr>
        <p:txBody>
          <a:bodyPr>
            <a:normAutofit fontScale="90000"/>
          </a:bodyPr>
          <a:lstStyle/>
          <a:p>
            <a:endParaRPr lang="tr-TR" dirty="0"/>
          </a:p>
        </p:txBody>
      </p:sp>
      <p:sp>
        <p:nvSpPr>
          <p:cNvPr id="3" name="2 İçerik Yer Tutucusu"/>
          <p:cNvSpPr>
            <a:spLocks noGrp="1"/>
          </p:cNvSpPr>
          <p:nvPr>
            <p:ph sz="quarter" idx="1"/>
          </p:nvPr>
        </p:nvSpPr>
        <p:spPr>
          <a:xfrm>
            <a:off x="457200" y="571480"/>
            <a:ext cx="7901014" cy="5902472"/>
          </a:xfrm>
        </p:spPr>
        <p:txBody>
          <a:bodyPr>
            <a:normAutofit/>
          </a:bodyPr>
          <a:lstStyle/>
          <a:p>
            <a:r>
              <a:rPr lang="tr-TR" dirty="0" smtClean="0"/>
              <a:t> Tıpkı insan vücudunda olduğu gibi aile sisteminin ,alt sistemleri birbirlerini ve aile sisteminin işleyişini etkilemektedir.Aile sistemleri de geniş aile sistemini ve sonunda toplumun işleyişini etkilemektedir.</a:t>
            </a:r>
          </a:p>
          <a:p>
            <a:r>
              <a:rPr lang="tr-TR" dirty="0" smtClean="0"/>
              <a:t>Aile sisteminin sağlıklı olması için her bir alt sistemin işlevlerini yerine getirmesi gereklidir.Aile,bireysellik,sınırlar,roller ve iletişim açısından sağlıklı </a:t>
            </a:r>
            <a:r>
              <a:rPr lang="tr-TR" dirty="0" smtClean="0"/>
              <a:t>olmalıdır. Aile kuralları katı ,belirsiz değil esnek yapıda olmalıdır.</a:t>
            </a:r>
            <a:endParaRPr lang="tr-TR" dirty="0" smtClean="0"/>
          </a:p>
          <a:p>
            <a:endParaRPr lang="tr-TR" dirty="0"/>
          </a:p>
        </p:txBody>
      </p:sp>
      <p:pic>
        <p:nvPicPr>
          <p:cNvPr id="4" name="Picture 2" descr="C:\Users\AHMET\Desktop\SUNULAR\olumlu davranış\Foto\images (38).jpeg"/>
          <p:cNvPicPr>
            <a:picLocks noChangeAspect="1" noChangeArrowheads="1"/>
          </p:cNvPicPr>
          <p:nvPr/>
        </p:nvPicPr>
        <p:blipFill>
          <a:blip r:embed="rId2"/>
          <a:srcRect/>
          <a:stretch>
            <a:fillRect/>
          </a:stretch>
        </p:blipFill>
        <p:spPr bwMode="auto">
          <a:xfrm>
            <a:off x="1714480" y="4365104"/>
            <a:ext cx="4500594" cy="213573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82594"/>
          </a:xfrm>
        </p:spPr>
        <p:txBody>
          <a:bodyPr/>
          <a:lstStyle/>
          <a:p>
            <a:endParaRPr lang="tr-TR" dirty="0"/>
          </a:p>
        </p:txBody>
      </p:sp>
      <p:sp>
        <p:nvSpPr>
          <p:cNvPr id="3" name="2 İçerik Yer Tutucusu"/>
          <p:cNvSpPr>
            <a:spLocks noGrp="1"/>
          </p:cNvSpPr>
          <p:nvPr>
            <p:ph sz="quarter" idx="1"/>
          </p:nvPr>
        </p:nvSpPr>
        <p:spPr>
          <a:xfrm>
            <a:off x="428596" y="1071546"/>
            <a:ext cx="7901014" cy="5473844"/>
          </a:xfrm>
        </p:spPr>
        <p:txBody>
          <a:bodyPr/>
          <a:lstStyle/>
          <a:p>
            <a:r>
              <a:rPr lang="tr-TR" altLang="tr-TR" dirty="0" smtClean="0"/>
              <a:t>Çocuğun aile bireyleriyle olan ilişkileri, çocuğun diğer bireylere ,nesnelere karşı tutum ve davranışlarının da temelini oluşturmaktadır.</a:t>
            </a:r>
          </a:p>
          <a:p>
            <a:r>
              <a:rPr lang="tr-TR" altLang="tr-TR" dirty="0" smtClean="0"/>
              <a:t>Aile, aynı zamanda çocuğa, aile ve toplumun bir parçası olduğunun farkında olmasını sağlamaktadır.</a:t>
            </a:r>
          </a:p>
        </p:txBody>
      </p:sp>
      <p:pic>
        <p:nvPicPr>
          <p:cNvPr id="4" name="Picture 2" descr="C:\Users\AHMET\Desktop\SUNULAR\olumlu davranış\Foto\images (4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18" y="3286124"/>
            <a:ext cx="4884748" cy="2944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274638"/>
            <a:ext cx="6567510" cy="582594"/>
          </a:xfrm>
        </p:spPr>
        <p:txBody>
          <a:bodyPr/>
          <a:lstStyle/>
          <a:p>
            <a:endParaRPr lang="tr-TR" dirty="0"/>
          </a:p>
        </p:txBody>
      </p:sp>
      <p:sp>
        <p:nvSpPr>
          <p:cNvPr id="3" name="2 İçerik Yer Tutucusu"/>
          <p:cNvSpPr>
            <a:spLocks noGrp="1"/>
          </p:cNvSpPr>
          <p:nvPr>
            <p:ph sz="quarter" idx="1"/>
          </p:nvPr>
        </p:nvSpPr>
        <p:spPr>
          <a:xfrm>
            <a:off x="785786" y="785794"/>
            <a:ext cx="7215238" cy="5688158"/>
          </a:xfrm>
        </p:spPr>
        <p:txBody>
          <a:bodyPr/>
          <a:lstStyle/>
          <a:p>
            <a:r>
              <a:rPr lang="tr-TR" altLang="tr-TR" b="1" dirty="0" smtClean="0"/>
              <a:t>Kişinin kendisine, başkasına ya da herhangi bir nesneye zarar vermeyen davranışlar olumlu davranıştır. </a:t>
            </a:r>
          </a:p>
          <a:p>
            <a:r>
              <a:rPr lang="tr-TR" altLang="tr-TR" b="1" dirty="0" smtClean="0"/>
              <a:t>Çocukların bu olumlu davranışları edinmesinde  ailelerin önemi çok büyüktür.</a:t>
            </a:r>
            <a:endParaRPr lang="tr-TR" altLang="tr-TR" dirty="0" smtClean="0"/>
          </a:p>
          <a:p>
            <a:endParaRPr lang="tr-TR" dirty="0"/>
          </a:p>
        </p:txBody>
      </p:sp>
      <p:pic>
        <p:nvPicPr>
          <p:cNvPr id="4" name="Picture 3" descr="C:\Users\AHMET\Desktop\SUNULAR\olumlu davranış\Foto\images.jpeg"/>
          <p:cNvPicPr>
            <a:picLocks noChangeAspect="1" noChangeArrowheads="1"/>
          </p:cNvPicPr>
          <p:nvPr/>
        </p:nvPicPr>
        <p:blipFill>
          <a:blip r:embed="rId2"/>
          <a:srcRect/>
          <a:stretch>
            <a:fillRect/>
          </a:stretch>
        </p:blipFill>
        <p:spPr bwMode="auto">
          <a:xfrm>
            <a:off x="3286116" y="3000372"/>
            <a:ext cx="2735263" cy="33845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53966"/>
          </a:xfrm>
        </p:spPr>
        <p:txBody>
          <a:bodyPr>
            <a:normAutofit fontScale="90000"/>
          </a:bodyPr>
          <a:lstStyle/>
          <a:p>
            <a:endParaRPr lang="tr-TR" dirty="0"/>
          </a:p>
        </p:txBody>
      </p:sp>
      <p:sp>
        <p:nvSpPr>
          <p:cNvPr id="3" name="2 İçerik Yer Tutucusu"/>
          <p:cNvSpPr>
            <a:spLocks noGrp="1"/>
          </p:cNvSpPr>
          <p:nvPr>
            <p:ph sz="quarter" idx="1"/>
          </p:nvPr>
        </p:nvSpPr>
        <p:spPr>
          <a:xfrm>
            <a:off x="457200" y="500042"/>
            <a:ext cx="7829576" cy="5500726"/>
          </a:xfrm>
        </p:spPr>
        <p:txBody>
          <a:bodyPr/>
          <a:lstStyle/>
          <a:p>
            <a:r>
              <a:rPr lang="tr-TR" dirty="0" smtClean="0"/>
              <a:t>Şimdi  kendi çocuğunuzun size olumlu gelen bir davranışını/becerisini düşünelim.Herkes düşündüğünü bir cümle ile ifade edebilir.</a:t>
            </a:r>
          </a:p>
          <a:p>
            <a:r>
              <a:rPr lang="tr-TR" dirty="0" smtClean="0"/>
              <a:t>Kuracağınız cümle ”Benim çocuğum..”sözcükleriyle başlayacak.Yalnız cümlenizin içinde ”ama, fakat, keşke” sözcükleri geçmemeli.Olumsuz bir şey söylenmemeli.Şimdi herkes söyleyeceği cümlesini düşünsün ve oluştursun.Hiç kimse söylenenler hakkında yorum yapmasın..</a:t>
            </a:r>
            <a:endParaRPr lang="tr-TR" dirty="0"/>
          </a:p>
        </p:txBody>
      </p:sp>
      <p:pic>
        <p:nvPicPr>
          <p:cNvPr id="4" name="Picture 2" descr="C:\Users\AHMET\Desktop\SUNULAR\olumlu davranış\Foto\images (48).jpeg"/>
          <p:cNvPicPr>
            <a:picLocks noChangeAspect="1" noChangeArrowheads="1"/>
          </p:cNvPicPr>
          <p:nvPr/>
        </p:nvPicPr>
        <p:blipFill>
          <a:blip r:embed="rId2"/>
          <a:srcRect/>
          <a:stretch>
            <a:fillRect/>
          </a:stretch>
        </p:blipFill>
        <p:spPr bwMode="auto">
          <a:xfrm>
            <a:off x="2571736" y="4071942"/>
            <a:ext cx="4175368" cy="223836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TotalTime>
  <Words>1530</Words>
  <Application>Microsoft Office PowerPoint</Application>
  <PresentationFormat>Ekran Gösterisi (4:3)</PresentationFormat>
  <Paragraphs>120</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 Black</vt:lpstr>
      <vt:lpstr>Calibri</vt:lpstr>
      <vt:lpstr>Century Schoolbook</vt:lpstr>
      <vt:lpstr>Wingdings</vt:lpstr>
      <vt:lpstr>Wingdings 2</vt:lpstr>
      <vt:lpstr>Cumba</vt:lpstr>
      <vt:lpstr>PowerPoint Sunusu</vt:lpstr>
      <vt:lpstr>AİLE  SİSTEMİ  VE    ÇOCUK</vt:lpstr>
      <vt:lpstr>PowerPoint Sunusu</vt:lpstr>
      <vt:lpstr>Aile sistemi genel olarak 4 alt sistemden oluşmaktadır.</vt:lpstr>
      <vt:lpstr>PowerPoint Sunusu</vt:lpstr>
      <vt:lpstr>PowerPoint Sunusu</vt:lpstr>
      <vt:lpstr>PowerPoint Sunusu</vt:lpstr>
      <vt:lpstr>PowerPoint Sunusu</vt:lpstr>
      <vt:lpstr>PowerPoint Sunusu</vt:lpstr>
      <vt:lpstr>PowerPoint Sunusu</vt:lpstr>
      <vt:lpstr>Örnek olmak,önleyici açıklamalar yapmak ve ortam hazırlamak</vt:lpstr>
      <vt:lpstr>PowerPoint Sunusu</vt:lpstr>
      <vt:lpstr>Örnek olmak</vt:lpstr>
      <vt:lpstr>Örnek olmak</vt:lpstr>
      <vt:lpstr>Örnek olmak</vt:lpstr>
      <vt:lpstr>Örnek olmak</vt:lpstr>
      <vt:lpstr>Önleyici açıklamalar yapmak</vt:lpstr>
      <vt:lpstr>Önleyici Açıklamalar</vt:lpstr>
      <vt:lpstr>PowerPoint Sunusu</vt:lpstr>
      <vt:lpstr>PowerPoint Sunusu</vt:lpstr>
      <vt:lpstr>Ortam hazırlamak</vt:lpstr>
      <vt:lpstr>PowerPoint Sunusu</vt:lpstr>
      <vt:lpstr>Takdir etme</vt:lpstr>
      <vt:lpstr>Çocuğun davranışını nasıl etkili şekilde takdir edebiliriz?</vt:lpstr>
      <vt:lpstr>Ödül ve puan sistemi oluşturma</vt:lpstr>
      <vt:lpstr>PowerPoint Sunusu</vt:lpstr>
      <vt:lpstr>PowerPoint Sunusu</vt:lpstr>
      <vt:lpstr>PowerPoint Sunusu</vt:lpstr>
      <vt:lpstr>Olumlu davranışlar karşısında ödülleri nasıl belirleyelim?</vt:lpstr>
      <vt:lpstr>Ödül listesi</vt:lpstr>
      <vt:lpstr>PowerPoint Sunusu</vt:lpstr>
      <vt:lpstr>PowerPoint Sunusu</vt:lpstr>
      <vt:lpstr>Katılımınız için teşekkür eder iyi günler dileriz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ÇOCUKLARA OLUMLU DAVRANIŞ KAZANDIRMA</dc:title>
  <dc:creator>acer</dc:creator>
  <cp:lastModifiedBy>Pc</cp:lastModifiedBy>
  <cp:revision>137</cp:revision>
  <cp:lastPrinted>2023-12-28T05:53:27Z</cp:lastPrinted>
  <dcterms:created xsi:type="dcterms:W3CDTF">2023-12-26T19:52:08Z</dcterms:created>
  <dcterms:modified xsi:type="dcterms:W3CDTF">2023-12-28T06:44:33Z</dcterms:modified>
</cp:coreProperties>
</file>